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34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3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Masters/slideMaster3.xml" ContentType="application/vnd.openxmlformats-officedocument.presentationml.slideMaster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61" r:id="rId2"/>
    <p:sldMasterId id="2147483674" r:id="rId3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presProps" Target="presProps.xml" /><Relationship Id="rId32" Type="http://schemas.openxmlformats.org/officeDocument/2006/relationships/tableStyles" Target="tableStyles.xml" /><Relationship Id="rId3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4.jpg"/><Relationship Id="rId15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040" cy="6854039"/>
          </a:xfrm>
          <a:prstGeom prst="rect">
            <a:avLst/>
          </a:prstGeom>
          <a:ln>
            <a:noFill/>
          </a:ln>
        </p:spPr>
      </p:pic>
      <p:pic>
        <p:nvPicPr>
          <p:cNvPr id="5" name="Imagem 6" descr="" hidden="0"/>
          <p:cNvPicPr/>
          <p:nvPr isPhoto="0" userDrawn="0"/>
        </p:nvPicPr>
        <p:blipFill>
          <a:blip r:embed="rId15"/>
          <a:stretch/>
        </p:blipFill>
        <p:spPr bwMode="auto">
          <a:xfrm>
            <a:off x="2880" y="0"/>
            <a:ext cx="9134280" cy="6854039"/>
          </a:xfrm>
          <a:prstGeom prst="rect">
            <a:avLst/>
          </a:prstGeom>
          <a:ln>
            <a:noFill/>
          </a:ln>
        </p:spPr>
      </p:pic>
      <p:sp>
        <p:nvSpPr>
          <p:cNvPr id="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040" cy="6854039"/>
          </a:xfrm>
          <a:prstGeom prst="rect">
            <a:avLst/>
          </a:prstGeom>
          <a:ln>
            <a:noFill/>
          </a:ln>
        </p:spPr>
      </p:pic>
      <p:sp>
        <p:nvSpPr>
          <p:cNvPr id="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040" cy="6854039"/>
          </a:xfrm>
          <a:prstGeom prst="rect">
            <a:avLst/>
          </a:prstGeom>
          <a:ln>
            <a:noFill/>
          </a:ln>
        </p:spPr>
      </p:pic>
      <p:pic>
        <p:nvPicPr>
          <p:cNvPr id="5" name="Picture 1" descr="" hidden="0"/>
          <p:cNvPicPr/>
          <p:nvPr isPhoto="0" userDrawn="0"/>
        </p:nvPicPr>
        <p:blipFill>
          <a:blip r:embed="rId15"/>
          <a:stretch/>
        </p:blipFill>
        <p:spPr bwMode="auto">
          <a:xfrm>
            <a:off x="0" y="0"/>
            <a:ext cx="9140040" cy="6854039"/>
          </a:xfrm>
          <a:prstGeom prst="rect">
            <a:avLst/>
          </a:prstGeom>
          <a:ln>
            <a:noFill/>
          </a:ln>
        </p:spPr>
      </p:pic>
      <p:sp>
        <p:nvSpPr>
          <p:cNvPr id="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igorsm1@insper.edu.br" TargetMode="Externa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966954" y="2384274"/>
            <a:ext cx="7342195" cy="712794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Aft>
                <a:spcPts val="592"/>
              </a:spcAft>
              <a:defRPr/>
            </a:pPr>
            <a:r>
              <a:rPr lang="pt-BR" sz="3600" b="1" strike="noStrike" spc="0">
                <a:solidFill>
                  <a:srgbClr val="FFFFFF"/>
                </a:solidFill>
                <a:latin typeface="Arial"/>
                <a:ea typeface="Verdana"/>
              </a:rPr>
              <a:t>Sistemas Hardware-Software</a:t>
            </a:r>
            <a:endParaRPr lang="pt-BR" sz="3600" b="0" strike="noStrike" spc="0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966954" y="3429000"/>
            <a:ext cx="7342195" cy="474834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spcBef>
                <a:spcPts val="390"/>
              </a:spcBef>
              <a:defRPr/>
            </a:pPr>
            <a:r>
              <a:rPr lang="pt-BR" sz="2000" b="0" strike="noStrike" spc="0">
                <a:solidFill>
                  <a:srgbClr val="FFFFFF"/>
                </a:solidFill>
                <a:latin typeface="Verdana"/>
                <a:ea typeface="Verdana"/>
              </a:rPr>
              <a:t>Aula 18 - Introdução a concorrência</a:t>
            </a:r>
            <a:endParaRPr lang="pt-BR" sz="2000" b="0" strike="noStrike" spc="0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899995" y="5463354"/>
            <a:ext cx="7342195" cy="1129674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algn="r">
              <a:lnSpc>
                <a:spcPct val="100000"/>
              </a:lnSpc>
              <a:spcBef>
                <a:spcPts val="272"/>
              </a:spcBef>
              <a:defRPr/>
            </a:pPr>
            <a:r>
              <a:rPr lang="pt-BR" sz="1400" b="0" strike="noStrike" spc="0">
                <a:solidFill>
                  <a:srgbClr val="FFFFFF"/>
                </a:solidFill>
                <a:latin typeface="Verdana"/>
                <a:ea typeface="Verdana"/>
              </a:rPr>
              <a:t>2021 – Engenharia</a:t>
            </a:r>
            <a:endParaRPr lang="pt-BR" sz="1400" b="0" strike="noStrike" spc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72"/>
              </a:spcBef>
              <a:defRPr/>
            </a:pPr>
            <a:endParaRPr lang="pt-BR" sz="1400" b="0" strike="noStrike" spc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72"/>
              </a:spcBef>
              <a:defRPr/>
            </a:pPr>
            <a:r>
              <a:rPr lang="pt-BR" sz="1400" b="0" u="sng" strike="noStrike" spc="0">
                <a:solidFill>
                  <a:srgbClr val="FFFFFF"/>
                </a:solidFill>
                <a:latin typeface="Verdana"/>
                <a:ea typeface="Verdana"/>
                <a:hlinkClick r:id="rId2" tooltip="mailto:igorsm1@insper.edu.br"/>
              </a:rPr>
              <a:t>Igor </a:t>
            </a:r>
            <a:r>
              <a:rPr lang="pt-BR" sz="1400" b="0" u="sng" strike="noStrike" spc="0">
                <a:solidFill>
                  <a:srgbClr val="FFFFFF"/>
                </a:solidFill>
                <a:latin typeface="Verdana"/>
                <a:ea typeface="Verdana"/>
                <a:hlinkClick r:id="rId2" tooltip="mailto:igorsm1@insper.edu.br"/>
              </a:rPr>
              <a:t>Montagner</a:t>
            </a:r>
            <a:r>
              <a:rPr lang="pt-BR" sz="1400" b="0" strike="noStrike" spc="0">
                <a:solidFill>
                  <a:srgbClr val="FFFFFF"/>
                </a:solidFill>
                <a:latin typeface="Verdana"/>
                <a:ea typeface="Verdana"/>
              </a:rPr>
              <a:t>, Fábio </a:t>
            </a:r>
            <a:r>
              <a:rPr lang="pt-BR" sz="1400" b="0" strike="noStrike" spc="0">
                <a:solidFill>
                  <a:srgbClr val="FFFFFF"/>
                </a:solidFill>
                <a:latin typeface="Verdana"/>
                <a:ea typeface="Verdana"/>
              </a:rPr>
              <a:t>Ayres</a:t>
            </a:r>
            <a:endParaRPr lang="pt-BR" sz="1400" b="0" strike="noStrike" spc="0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Programação concorrente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Divisão de um programa em várias tarefas que envolvem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329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Compartilhamento de recursos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329"/>
              </a:spcBef>
              <a:spcAft>
                <a:spcPts val="850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Tarefas usam os mesmos dados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329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Sincronização de tarefas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329"/>
              </a:spcBef>
              <a:spcAft>
                <a:spcPts val="850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Algumas tarefas dependem das outras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5736C9FA-CCC9-4309-B816-1BA7F99F291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Programação concorrente...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... é emocionante!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uma das áreas mais interessantes da computação!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... é frustrante!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É difícil. 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Muito difícil.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... é inevitável!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computação paralela em todo lugar, do laptop ao datacenter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é um conhecimento fundamental (e um diferencial de mercado!) para engenheiros de computação 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497AE83F-2B84-41FD-9CC4-227F270A4DA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218520"/>
            <a:ext cx="8225640" cy="11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O desafio cognitivo da computação concorrente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467D7FB8-B51E-41ED-8ECA-CB5A24A20500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6" name="Imagem 5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3576600" y="4210920"/>
            <a:ext cx="2539080" cy="1796400"/>
          </a:xfrm>
          <a:prstGeom prst="rect">
            <a:avLst/>
          </a:prstGeom>
          <a:ln>
            <a:noFill/>
          </a:ln>
        </p:spPr>
      </p:pic>
      <p:sp>
        <p:nvSpPr>
          <p:cNvPr id="7" name="CustomShape 3" hidden="0"/>
          <p:cNvSpPr/>
          <p:nvPr isPhoto="0" userDrawn="0"/>
        </p:nvSpPr>
        <p:spPr bwMode="auto">
          <a:xfrm>
            <a:off x="517680" y="1880640"/>
            <a:ext cx="7966800" cy="11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85840" indent="-281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Muitas coisas ocorrendo ao mesmo tempo!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Não dá para saber quem acontece primeiro!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 e threads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Processos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Execução paralela ou concorrente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ED1C24"/>
                </a:solidFill>
                <a:latin typeface="Verdana"/>
                <a:ea typeface="Verdana"/>
              </a:rPr>
              <a:t>Espaços de endereçamento separados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Compartilham algumas estruturas (tabela de descritores de arquivo, etc)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400" b="0" strike="noStrike" spc="-1">
              <a:latin typeface="Arial"/>
            </a:endParaRPr>
          </a:p>
          <a:p>
            <a:pPr marL="343080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Threads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Executam no mesmo processo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Mesmo espaço de endereçamento</a:t>
            </a:r>
            <a:endParaRPr lang="pt-BR" sz="2400" b="0" strike="noStrike" spc="-1">
              <a:latin typeface="Arial"/>
            </a:endParaRPr>
          </a:p>
          <a:p>
            <a:pPr marL="1486080" lvl="2" indent="-339120">
              <a:lnSpc>
                <a:spcPct val="100000"/>
              </a:lnSpc>
              <a:spcBef>
                <a:spcPts val="479"/>
              </a:spcBef>
              <a:buClr>
                <a:srgbClr val="FF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FF0000"/>
                </a:solidFill>
                <a:latin typeface="Verdana"/>
                <a:ea typeface="Verdana"/>
              </a:rPr>
              <a:t>Compartilham memória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3932B976-BD67-475F-A160-A9369C055CF6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 e threads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B75368FF-8055-44DF-9C6E-4539A13500EA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7" name="Imagem 5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453680" y="1991520"/>
            <a:ext cx="6301440" cy="38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 e threads 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0400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Processos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Comunicação entre processsos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1" u="sng" strike="noStrike" spc="-1">
                <a:solidFill>
                  <a:srgbClr val="ED1C24"/>
                </a:solidFill>
                <a:latin typeface="Verdana"/>
                <a:ea typeface="Verdana"/>
              </a:rPr>
              <a:t>Possível distribuir em várias máquinas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  <a:p>
            <a:pPr marL="343080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Threads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Mais barato de criar e destruir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Sempre pertencem a um único processo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1" u="sng" strike="noStrike" spc="-1">
                <a:solidFill>
                  <a:srgbClr val="ED1C24"/>
                </a:solidFill>
                <a:latin typeface="Verdana"/>
                <a:ea typeface="Verdana"/>
              </a:rPr>
              <a:t>Sincronização para acessar recursos compartilhados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0C2C4DF3-6F75-4583-A79C-498E2A642E31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sp>
        <p:nvSpPr>
          <p:cNvPr id="8" name="CustomShape 5" hidden="0"/>
          <p:cNvSpPr/>
          <p:nvPr isPhoto="0" userDrawn="0"/>
        </p:nvSpPr>
        <p:spPr bwMode="auto">
          <a:xfrm>
            <a:off x="396000" y="5889960"/>
            <a:ext cx="82634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24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Troca de contexto ocorre de maneira igual nos dois casos!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B08445AC-9A60-41BF-8CD5-EE65D1BFC9E3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7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3920" y="1523160"/>
            <a:ext cx="9140040" cy="407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B7675692-9839-4AFA-86B1-1CFA4C014DD2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7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3920" y="1658880"/>
            <a:ext cx="9140040" cy="40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Threads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EF9CE533-BD5E-4149-A202-2C51C18F5454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7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671040" y="4257360"/>
            <a:ext cx="3501360" cy="1139040"/>
          </a:xfrm>
          <a:prstGeom prst="rect">
            <a:avLst/>
          </a:prstGeom>
          <a:ln>
            <a:noFill/>
          </a:ln>
        </p:spPr>
      </p:pic>
      <p:sp>
        <p:nvSpPr>
          <p:cNvPr id="8" name="CustomShape 4" hidden="0"/>
          <p:cNvSpPr/>
          <p:nvPr isPhoto="0" userDrawn="0"/>
        </p:nvSpPr>
        <p:spPr bwMode="auto">
          <a:xfrm>
            <a:off x="4501440" y="4572000"/>
            <a:ext cx="442296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Computação paralela em que é 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importante/necessário compartilhar dados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6192000" y="2016000"/>
            <a:ext cx="1483560" cy="1086120"/>
          </a:xfrm>
          <a:prstGeom prst="rect">
            <a:avLst/>
          </a:prstGeom>
          <a:ln>
            <a:noFill/>
          </a:ln>
        </p:spPr>
      </p:pic>
      <p:sp>
        <p:nvSpPr>
          <p:cNvPr id="10" name="CustomShape 5" hidden="0"/>
          <p:cNvSpPr/>
          <p:nvPr isPhoto="0" userDrawn="0"/>
        </p:nvSpPr>
        <p:spPr bwMode="auto">
          <a:xfrm>
            <a:off x="321480" y="2605680"/>
            <a:ext cx="5146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Processamento de dados em aplicações gráficas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POSIX threads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O padrão POSIX define também uma API de threads </a:t>
            </a:r>
            <a:r>
              <a:rPr lang="pt-BR" sz="2400" b="0" i="1" strike="noStrike" spc="-1">
                <a:solidFill>
                  <a:srgbClr val="000000"/>
                </a:solidFill>
                <a:latin typeface="Verdana"/>
                <a:ea typeface="Verdana"/>
              </a:rPr>
              <a:t>(pthreads)</a:t>
            </a: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 que inclui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46"/>
              </a:spcBef>
              <a:spcAft>
                <a:spcPts val="567"/>
              </a:spcAft>
              <a:defRPr/>
            </a:pP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046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Criação de threads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046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Sincronização (usando semáforos)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046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Controle a acesso de dados (usando mutex)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5219337C-2AD1-4004-80D0-CA9D94FB3069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Até agora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Chamadas de Sistema POSIX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Arquivos, permissões e usuários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Gerenciamento de processos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Redirecionamento de arquivos (Entrada/Saída)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Processo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Bloco básico de execução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Isolamento total de memória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Comunicação via arquivos (sockets/pipes/etc)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0516DE97-92D6-480D-A450-CE4154F5DC1D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47;p64" hidden="0"/>
          <p:cNvSpPr/>
          <p:nvPr isPhoto="0" userDrawn="0"/>
        </p:nvSpPr>
        <p:spPr bwMode="auto">
          <a:xfrm>
            <a:off x="457195" y="2920648"/>
            <a:ext cx="8228515" cy="6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3600" b="1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</a:rPr>
              <a:t>Atividade prática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Google Shape;348;p64" hidden="0"/>
          <p:cNvSpPr/>
          <p:nvPr isPhoto="0" userDrawn="0"/>
        </p:nvSpPr>
        <p:spPr bwMode="auto">
          <a:xfrm>
            <a:off x="161994" y="85674"/>
            <a:ext cx="7228435" cy="35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" name="Google Shape;349;p64" hidden="0"/>
          <p:cNvSpPr/>
          <p:nvPr isPhoto="0" userDrawn="0"/>
        </p:nvSpPr>
        <p:spPr bwMode="auto">
          <a:xfrm>
            <a:off x="84235" y="6402234"/>
            <a:ext cx="640435" cy="36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984C37DB-B28A-740E-BDD9-FB8DF44B2A92}" type="slidenum">
              <a:rPr lang="pt-BR" sz="1000" b="0" i="0" u="none" strike="noStrike" cap="none">
                <a:solidFill>
                  <a:srgbClr val="B2B2B2"/>
                </a:solidFill>
                <a:latin typeface="Verdana"/>
                <a:ea typeface="Verdana"/>
                <a:cs typeface="Verdana"/>
              </a:rPr>
              <a:t/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724671" y="4088416"/>
            <a:ext cx="8137922" cy="36344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2000" b="1"/>
              <a:t>Criação de threads (15 minutos)</a:t>
            </a:r>
            <a:endParaRPr sz="2000" b="1"/>
          </a:p>
          <a:p>
            <a:pPr>
              <a:defRPr/>
            </a:pPr>
            <a:endParaRPr sz="2000"/>
          </a:p>
          <a:p>
            <a:pPr marL="305894" indent="-305894">
              <a:buAutoNum type="arabicPeriod"/>
              <a:defRPr/>
            </a:pPr>
            <a:r>
              <a:rPr sz="2000" b="0"/>
              <a:t>Utilização da API pthreads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pthread_create/pthread_join</a:t>
            </a: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47;p64" hidden="0"/>
          <p:cNvSpPr/>
          <p:nvPr isPhoto="0" userDrawn="0"/>
        </p:nvSpPr>
        <p:spPr bwMode="auto">
          <a:xfrm>
            <a:off x="457195" y="2920648"/>
            <a:ext cx="8228515" cy="6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3600" b="1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</a:rPr>
              <a:t>Atividade prática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Google Shape;348;p64" hidden="0"/>
          <p:cNvSpPr/>
          <p:nvPr isPhoto="0" userDrawn="0"/>
        </p:nvSpPr>
        <p:spPr bwMode="auto">
          <a:xfrm>
            <a:off x="161994" y="85674"/>
            <a:ext cx="7228435" cy="35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" name="Google Shape;349;p64" hidden="0"/>
          <p:cNvSpPr/>
          <p:nvPr isPhoto="0" userDrawn="0"/>
        </p:nvSpPr>
        <p:spPr bwMode="auto">
          <a:xfrm>
            <a:off x="84235" y="6402234"/>
            <a:ext cx="640435" cy="36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5B569408-5163-5751-8D5B-EE6B26984A3E}" type="slidenum">
              <a:rPr lang="pt-BR" sz="1000" b="0" i="0" u="none" strike="noStrike" cap="none">
                <a:solidFill>
                  <a:srgbClr val="B2B2B2"/>
                </a:solidFill>
                <a:latin typeface="Verdana"/>
                <a:ea typeface="Verdana"/>
                <a:cs typeface="Verdana"/>
              </a:rPr>
              <a:t/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724671" y="4088416"/>
            <a:ext cx="8137922" cy="36344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2000" b="1"/>
              <a:t>Criação de threads com argumentos (20 minutos)</a:t>
            </a:r>
            <a:endParaRPr sz="2000" b="1"/>
          </a:p>
          <a:p>
            <a:pPr>
              <a:defRPr/>
            </a:pPr>
            <a:endParaRPr sz="2000"/>
          </a:p>
          <a:p>
            <a:pPr marL="305894" indent="-305894">
              <a:buAutoNum type="arabicPeriod"/>
              <a:defRPr/>
            </a:pPr>
            <a:r>
              <a:rPr sz="2000" b="0"/>
              <a:t>Utilização da API pthreads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pthread_create/pthread_join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recebendo argumentos</a:t>
            </a: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47;p64" hidden="0"/>
          <p:cNvSpPr/>
          <p:nvPr isPhoto="0" userDrawn="0"/>
        </p:nvSpPr>
        <p:spPr bwMode="auto">
          <a:xfrm>
            <a:off x="457195" y="2920648"/>
            <a:ext cx="8228515" cy="6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3600" b="1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</a:rPr>
              <a:t>Atividade prática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Google Shape;348;p64" hidden="0"/>
          <p:cNvSpPr/>
          <p:nvPr isPhoto="0" userDrawn="0"/>
        </p:nvSpPr>
        <p:spPr bwMode="auto">
          <a:xfrm>
            <a:off x="161994" y="85674"/>
            <a:ext cx="7228435" cy="35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" name="Google Shape;349;p64" hidden="0"/>
          <p:cNvSpPr/>
          <p:nvPr isPhoto="0" userDrawn="0"/>
        </p:nvSpPr>
        <p:spPr bwMode="auto">
          <a:xfrm>
            <a:off x="84235" y="6402234"/>
            <a:ext cx="640435" cy="36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13B0BEB4-7D48-0F8C-A362-739245F5BABC}" type="slidenum">
              <a:rPr lang="pt-BR" sz="1000" b="0" i="0" u="none" strike="noStrike" cap="none">
                <a:solidFill>
                  <a:srgbClr val="B2B2B2"/>
                </a:solidFill>
                <a:latin typeface="Verdana"/>
                <a:ea typeface="Verdana"/>
                <a:cs typeface="Verdana"/>
              </a:rPr>
              <a:t/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724671" y="4088416"/>
            <a:ext cx="8137922" cy="36344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2000" b="1"/>
              <a:t>Criação de threads com argumentos e valor de retorno (10 min)</a:t>
            </a:r>
            <a:endParaRPr sz="2000" b="1"/>
          </a:p>
          <a:p>
            <a:pPr>
              <a:defRPr/>
            </a:pPr>
            <a:endParaRPr sz="2000"/>
          </a:p>
          <a:p>
            <a:pPr marL="305894" indent="-305894">
              <a:buAutoNum type="arabicPeriod"/>
              <a:defRPr/>
            </a:pPr>
            <a:r>
              <a:rPr sz="2000" b="0"/>
              <a:t>Utilização da API pthreads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pthread_create/pthread_join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recebendo argumentos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e produzindo resultados</a:t>
            </a: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Próxima aula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18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reorganizando código sequencial em paralelo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6DC373E3-FB26-455E-BF03-885DD209DF89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548360" y="2736000"/>
            <a:ext cx="4892760" cy="2273400"/>
          </a:xfrm>
          <a:prstGeom prst="rect">
            <a:avLst/>
          </a:prstGeom>
          <a:ln>
            <a:noFill/>
          </a:ln>
        </p:spPr>
      </p:pic>
      <p:sp>
        <p:nvSpPr>
          <p:cNvPr id="9" name="CustomShape 5" hidden="0"/>
          <p:cNvSpPr/>
          <p:nvPr isPhoto="0" userDrawn="0"/>
        </p:nvSpPr>
        <p:spPr bwMode="auto">
          <a:xfrm>
            <a:off x="2628360" y="5760000"/>
            <a:ext cx="547668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Fonte: https://www.packtpub.com/books/content/asynchrony-action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BA0E24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0" y="0"/>
            <a:ext cx="9140040" cy="6854039"/>
          </a:xfrm>
          <a:prstGeom prst="rect">
            <a:avLst/>
          </a:prstGeom>
          <a:solidFill>
            <a:srgbClr val="BA0E24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2" hidden="0"/>
          <p:cNvSpPr/>
          <p:nvPr isPhoto="0" userDrawn="0"/>
        </p:nvSpPr>
        <p:spPr bwMode="auto">
          <a:xfrm>
            <a:off x="3067920" y="3636000"/>
            <a:ext cx="299988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  <a:defRPr/>
            </a:pPr>
            <a:r>
              <a:rPr lang="pt-BR" sz="2400" b="0" strike="noStrike" spc="-1">
                <a:solidFill>
                  <a:srgbClr val="FFFFFF"/>
                </a:solidFill>
                <a:latin typeface="Verdana"/>
                <a:ea typeface="DejaVu Sans"/>
              </a:rPr>
              <a:t>www.insper.edu.br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6" name="Picture 2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3703320" y="2844720"/>
            <a:ext cx="1729080" cy="60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200" b="0" strike="noStrike" spc="-1">
                <a:solidFill>
                  <a:srgbClr val="000000"/>
                </a:solidFill>
                <a:latin typeface="Verdana"/>
                <a:ea typeface="Verdana"/>
              </a:rPr>
              <a:t>Colaboração para resolver um problema é limitada</a:t>
            </a:r>
            <a:endParaRPr lang="pt-BR" sz="22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2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Compartilhamento de dados</a:t>
            </a:r>
            <a:r>
              <a:rPr lang="pt-BR" sz="2200" b="0" strike="noStrike" spc="-1">
                <a:solidFill>
                  <a:srgbClr val="000000"/>
                </a:solidFill>
                <a:latin typeface="Verdana"/>
                <a:ea typeface="Verdana"/>
              </a:rPr>
              <a:t> pode ser importante</a:t>
            </a:r>
            <a:endParaRPr lang="pt-BR" sz="2200" b="0" strike="noStrike" spc="-1">
              <a:latin typeface="Arial"/>
            </a:endParaRPr>
          </a:p>
          <a:p>
            <a:pPr marL="727986" lvl="4" indent="-327936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200" b="0" strike="noStrike" spc="-1">
                <a:solidFill>
                  <a:srgbClr val="000000"/>
                </a:solidFill>
                <a:latin typeface="Verdana"/>
                <a:ea typeface="Verdana"/>
              </a:rPr>
              <a:t>Concorrência por recursos</a:t>
            </a:r>
            <a:endParaRPr lang="pt-BR" sz="22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2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Sincronização</a:t>
            </a:r>
            <a:r>
              <a:rPr lang="pt-BR" sz="2200" b="0" strike="noStrike" spc="-1">
                <a:solidFill>
                  <a:srgbClr val="000000"/>
                </a:solidFill>
                <a:latin typeface="Verdana"/>
                <a:ea typeface="Verdana"/>
              </a:rPr>
              <a:t> entre tarefas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38937B34-EAFD-4CCD-AC57-B92F31323F29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1 – compra de ingressos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9DBDAA5B-7516-4EBC-91F7-5B6FCACA4DCB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808000" y="3528000"/>
            <a:ext cx="2590560" cy="90864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34040" y="232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1382040" y="525600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504000" y="3688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2" name="" descr="" hidden="0"/>
          <p:cNvPicPr/>
          <p:nvPr isPhoto="0" userDrawn="0"/>
        </p:nvPicPr>
        <p:blipFill>
          <a:blip r:embed="rId6"/>
          <a:stretch/>
        </p:blipFill>
        <p:spPr bwMode="auto">
          <a:xfrm>
            <a:off x="2304000" y="160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3" name="" descr="" hidden="0"/>
          <p:cNvPicPr/>
          <p:nvPr isPhoto="0" userDrawn="0"/>
        </p:nvPicPr>
        <p:blipFill>
          <a:blip r:embed="rId7"/>
          <a:stretch/>
        </p:blipFill>
        <p:spPr bwMode="auto">
          <a:xfrm>
            <a:off x="1598040" y="3616920"/>
            <a:ext cx="992520" cy="701640"/>
          </a:xfrm>
          <a:prstGeom prst="rect">
            <a:avLst/>
          </a:prstGeom>
          <a:ln>
            <a:noFill/>
          </a:ln>
        </p:spPr>
      </p:pic>
      <p:sp>
        <p:nvSpPr>
          <p:cNvPr id="14" name="CustomShape 5" hidden="0"/>
          <p:cNvSpPr/>
          <p:nvPr isPhoto="0" userDrawn="0"/>
        </p:nvSpPr>
        <p:spPr bwMode="auto">
          <a:xfrm>
            <a:off x="6048000" y="1872000"/>
            <a:ext cx="2806560" cy="3598560"/>
          </a:xfrm>
          <a:prstGeom prst="ellipse">
            <a:avLst/>
          </a:prstGeom>
          <a:noFill/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" name="" descr="" hidden="0"/>
          <p:cNvPicPr/>
          <p:nvPr isPhoto="0" userDrawn="0"/>
        </p:nvPicPr>
        <p:blipFill>
          <a:blip r:embed="rId8"/>
          <a:stretch/>
        </p:blipFill>
        <p:spPr bwMode="auto">
          <a:xfrm>
            <a:off x="6662520" y="2561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6" name="" descr="" hidden="0"/>
          <p:cNvPicPr/>
          <p:nvPr isPhoto="0" userDrawn="0"/>
        </p:nvPicPr>
        <p:blipFill>
          <a:blip r:embed="rId9"/>
          <a:stretch/>
        </p:blipFill>
        <p:spPr bwMode="auto">
          <a:xfrm>
            <a:off x="6374520" y="3785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7" name="" descr="" hidden="0"/>
          <p:cNvPicPr/>
          <p:nvPr isPhoto="0" userDrawn="0"/>
        </p:nvPicPr>
        <p:blipFill>
          <a:blip r:embed="rId10"/>
          <a:stretch/>
        </p:blipFill>
        <p:spPr bwMode="auto">
          <a:xfrm>
            <a:off x="7561440" y="3425040"/>
            <a:ext cx="609480" cy="60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1 – compra de ingressos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B7B56423-F2D0-4FF2-9F0B-3921BCDDBE53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808000" y="3528000"/>
            <a:ext cx="2590560" cy="90864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34040" y="232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1382040" y="525600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504000" y="3688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2" name="" descr="" hidden="0"/>
          <p:cNvPicPr/>
          <p:nvPr isPhoto="0" userDrawn="0"/>
        </p:nvPicPr>
        <p:blipFill>
          <a:blip r:embed="rId6"/>
          <a:stretch/>
        </p:blipFill>
        <p:spPr bwMode="auto">
          <a:xfrm>
            <a:off x="2304000" y="160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3" name="" descr="" hidden="0"/>
          <p:cNvPicPr/>
          <p:nvPr isPhoto="0" userDrawn="0"/>
        </p:nvPicPr>
        <p:blipFill>
          <a:blip r:embed="rId7"/>
          <a:stretch/>
        </p:blipFill>
        <p:spPr bwMode="auto">
          <a:xfrm>
            <a:off x="1598040" y="3616920"/>
            <a:ext cx="992520" cy="701640"/>
          </a:xfrm>
          <a:prstGeom prst="rect">
            <a:avLst/>
          </a:prstGeom>
          <a:ln>
            <a:noFill/>
          </a:ln>
        </p:spPr>
      </p:pic>
      <p:sp>
        <p:nvSpPr>
          <p:cNvPr id="14" name="CustomShape 5" hidden="0"/>
          <p:cNvSpPr/>
          <p:nvPr isPhoto="0" userDrawn="0"/>
        </p:nvSpPr>
        <p:spPr bwMode="auto">
          <a:xfrm>
            <a:off x="6048000" y="1872000"/>
            <a:ext cx="2806560" cy="3598560"/>
          </a:xfrm>
          <a:prstGeom prst="ellipse">
            <a:avLst/>
          </a:prstGeom>
          <a:noFill/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" name="" descr="" hidden="0"/>
          <p:cNvPicPr/>
          <p:nvPr isPhoto="0" userDrawn="0"/>
        </p:nvPicPr>
        <p:blipFill>
          <a:blip r:embed="rId8"/>
          <a:stretch/>
        </p:blipFill>
        <p:spPr bwMode="auto">
          <a:xfrm>
            <a:off x="6662520" y="2561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6" name="" descr="" hidden="0"/>
          <p:cNvPicPr/>
          <p:nvPr isPhoto="0" userDrawn="0"/>
        </p:nvPicPr>
        <p:blipFill>
          <a:blip r:embed="rId9"/>
          <a:stretch/>
        </p:blipFill>
        <p:spPr bwMode="auto">
          <a:xfrm>
            <a:off x="6374520" y="3785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7" name="" descr="" hidden="0"/>
          <p:cNvPicPr/>
          <p:nvPr isPhoto="0" userDrawn="0"/>
        </p:nvPicPr>
        <p:blipFill>
          <a:blip r:embed="rId10"/>
          <a:stretch/>
        </p:blipFill>
        <p:spPr bwMode="auto">
          <a:xfrm>
            <a:off x="7561440" y="3425040"/>
            <a:ext cx="609480" cy="605520"/>
          </a:xfrm>
          <a:prstGeom prst="rect">
            <a:avLst/>
          </a:prstGeom>
          <a:ln>
            <a:noFill/>
          </a:ln>
        </p:spPr>
      </p:pic>
      <p:sp>
        <p:nvSpPr>
          <p:cNvPr id="18" name="CustomShape 6" hidden="0"/>
          <p:cNvSpPr/>
          <p:nvPr isPhoto="0" userDrawn="0"/>
        </p:nvSpPr>
        <p:spPr bwMode="auto">
          <a:xfrm>
            <a:off x="1656000" y="2621880"/>
            <a:ext cx="5326560" cy="2325240"/>
          </a:xfrm>
          <a:prstGeom prst="rect">
            <a:avLst/>
          </a:prstGeom>
          <a:solidFill>
            <a:srgbClr val="FFFFFF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Existe uma quantidade limitada de ingressos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posso vender o mesmo ingresso para duas pessoas diferentes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Muitos pedidos de ingressos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Podem chegar a qualquer momento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1 – compra de ingressos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5703D68C-7421-4378-8A50-D20E35C1B487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808000" y="3528000"/>
            <a:ext cx="2590560" cy="90864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34040" y="232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1382040" y="525600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504000" y="3688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2" name="" descr="" hidden="0"/>
          <p:cNvPicPr/>
          <p:nvPr isPhoto="0" userDrawn="0"/>
        </p:nvPicPr>
        <p:blipFill>
          <a:blip r:embed="rId6"/>
          <a:stretch/>
        </p:blipFill>
        <p:spPr bwMode="auto">
          <a:xfrm>
            <a:off x="2304000" y="160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3" name="" descr="" hidden="0"/>
          <p:cNvPicPr/>
          <p:nvPr isPhoto="0" userDrawn="0"/>
        </p:nvPicPr>
        <p:blipFill>
          <a:blip r:embed="rId7"/>
          <a:stretch/>
        </p:blipFill>
        <p:spPr bwMode="auto">
          <a:xfrm>
            <a:off x="1598040" y="3616920"/>
            <a:ext cx="992520" cy="701640"/>
          </a:xfrm>
          <a:prstGeom prst="rect">
            <a:avLst/>
          </a:prstGeom>
          <a:ln>
            <a:noFill/>
          </a:ln>
        </p:spPr>
      </p:pic>
      <p:sp>
        <p:nvSpPr>
          <p:cNvPr id="14" name="CustomShape 5" hidden="0"/>
          <p:cNvSpPr/>
          <p:nvPr isPhoto="0" userDrawn="0"/>
        </p:nvSpPr>
        <p:spPr bwMode="auto">
          <a:xfrm>
            <a:off x="6048000" y="1872000"/>
            <a:ext cx="2806560" cy="3598560"/>
          </a:xfrm>
          <a:prstGeom prst="ellipse">
            <a:avLst/>
          </a:prstGeom>
          <a:noFill/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" name="" descr="" hidden="0"/>
          <p:cNvPicPr/>
          <p:nvPr isPhoto="0" userDrawn="0"/>
        </p:nvPicPr>
        <p:blipFill>
          <a:blip r:embed="rId8"/>
          <a:stretch/>
        </p:blipFill>
        <p:spPr bwMode="auto">
          <a:xfrm>
            <a:off x="6662520" y="2561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6" name="" descr="" hidden="0"/>
          <p:cNvPicPr/>
          <p:nvPr isPhoto="0" userDrawn="0"/>
        </p:nvPicPr>
        <p:blipFill>
          <a:blip r:embed="rId9"/>
          <a:stretch/>
        </p:blipFill>
        <p:spPr bwMode="auto">
          <a:xfrm>
            <a:off x="6374520" y="3785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7" name="" descr="" hidden="0"/>
          <p:cNvPicPr/>
          <p:nvPr isPhoto="0" userDrawn="0"/>
        </p:nvPicPr>
        <p:blipFill>
          <a:blip r:embed="rId10"/>
          <a:stretch/>
        </p:blipFill>
        <p:spPr bwMode="auto">
          <a:xfrm>
            <a:off x="7561440" y="3425040"/>
            <a:ext cx="609480" cy="605520"/>
          </a:xfrm>
          <a:prstGeom prst="rect">
            <a:avLst/>
          </a:prstGeom>
          <a:ln>
            <a:noFill/>
          </a:ln>
        </p:spPr>
      </p:pic>
      <p:sp>
        <p:nvSpPr>
          <p:cNvPr id="18" name="CustomShape 6" hidden="0"/>
          <p:cNvSpPr/>
          <p:nvPr isPhoto="0" userDrawn="0"/>
        </p:nvSpPr>
        <p:spPr bwMode="auto">
          <a:xfrm>
            <a:off x="1656000" y="2621880"/>
            <a:ext cx="5326560" cy="2325240"/>
          </a:xfrm>
          <a:prstGeom prst="rect">
            <a:avLst/>
          </a:prstGeom>
          <a:solidFill>
            <a:srgbClr val="FFFFFF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Existe uma quantidade limitada de ingressos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posso vender o mesmo ingresso para duas pessoas diferentes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Muitos pedidos de ingressos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Podem chegar a qualquer momento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9" name="CustomShape 7" hidden="0"/>
          <p:cNvSpPr/>
          <p:nvPr isPhoto="0" userDrawn="0"/>
        </p:nvSpPr>
        <p:spPr bwMode="auto">
          <a:xfrm>
            <a:off x="1526040" y="5733720"/>
            <a:ext cx="5528520" cy="638280"/>
          </a:xfrm>
          <a:prstGeom prst="rect">
            <a:avLst/>
          </a:prstGeom>
          <a:solidFill>
            <a:srgbClr val="FF4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Concorrência por um recurso compartilhado que só pode ser usado por uma tarefa por vez.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2 – busca em fotos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23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Objetivo: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contar pessoas nas fotos</a:t>
            </a: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Preciso esperar a primeira foto para começar analisar a segunda?</a:t>
            </a: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Consigo responder antes de acabar todas?</a:t>
            </a:r>
            <a:endParaRPr lang="pt-BR" sz="23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1A2CDD6F-B1C4-4340-BD77-DDCEA0711F0A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657360" y="2988000"/>
            <a:ext cx="1305360" cy="94392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248000" y="3063240"/>
            <a:ext cx="1418400" cy="93132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2448000" y="3060000"/>
            <a:ext cx="1315080" cy="9860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6552000" y="2988000"/>
            <a:ext cx="1421280" cy="106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2 – busca em fotos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23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Objetivo: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contar pessoas nas fotos</a:t>
            </a: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Preciso esperar a primeira foto para começar analisar a segunda?</a:t>
            </a: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Consigo responder antes de acabar todas?</a:t>
            </a:r>
            <a:endParaRPr lang="pt-BR" sz="23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28209C81-F658-472C-AE2C-705DA8D615ED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657360" y="2988000"/>
            <a:ext cx="1305360" cy="94392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248000" y="3063240"/>
            <a:ext cx="1418400" cy="93132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2448000" y="3060000"/>
            <a:ext cx="1315080" cy="9860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6552000" y="2988000"/>
            <a:ext cx="1421280" cy="1064160"/>
          </a:xfrm>
          <a:prstGeom prst="rect">
            <a:avLst/>
          </a:prstGeom>
          <a:ln>
            <a:noFill/>
          </a:ln>
        </p:spPr>
      </p:pic>
      <p:sp>
        <p:nvSpPr>
          <p:cNvPr id="12" name="CustomShape 5" hidden="0"/>
          <p:cNvSpPr/>
          <p:nvPr isPhoto="0" userDrawn="0"/>
        </p:nvSpPr>
        <p:spPr bwMode="auto">
          <a:xfrm>
            <a:off x="360000" y="1836000"/>
            <a:ext cx="8206920" cy="3513240"/>
          </a:xfrm>
          <a:prstGeom prst="rect">
            <a:avLst/>
          </a:prstGeom>
          <a:solidFill>
            <a:srgbClr val="FFFFFF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Partes do programa são </a:t>
            </a:r>
            <a:r>
              <a:rPr lang="pt-BR" sz="28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independentes</a:t>
            </a: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pt-BR" sz="2800" b="0" strike="noStrike" spc="-1">
              <a:latin typeface="Arial"/>
            </a:endParaRPr>
          </a:p>
          <a:p>
            <a:pPr marL="794073" lvl="3" indent="-394023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Análise de uma imagem não depende das outras</a:t>
            </a:r>
            <a:endParaRPr lang="pt-BR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Partes são </a:t>
            </a:r>
            <a:r>
              <a:rPr lang="pt-BR" sz="28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síncronas</a:t>
            </a:r>
            <a:endParaRPr lang="pt-BR" sz="2800" b="0" strike="noStrike" spc="-1">
              <a:latin typeface="Arial"/>
            </a:endParaRPr>
          </a:p>
          <a:p>
            <a:pPr marL="794073" lvl="3" indent="-394023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Só consigo finalizar se todas estiverem prontas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2 – busca em fotos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23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Objetivo: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contar pessoas nas fotos</a:t>
            </a: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Preciso esperar a primeira foto para começar analisar a segunda?</a:t>
            </a: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Consigo responder antes de acabar todas?</a:t>
            </a:r>
            <a:endParaRPr lang="pt-BR" sz="23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9C9C051B-579E-4A3B-88E9-E19024CBE51E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657360" y="2988000"/>
            <a:ext cx="1305360" cy="94392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248000" y="3063240"/>
            <a:ext cx="1418400" cy="93132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2448000" y="3060000"/>
            <a:ext cx="1315080" cy="9860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6552000" y="2988000"/>
            <a:ext cx="1421280" cy="1064160"/>
          </a:xfrm>
          <a:prstGeom prst="rect">
            <a:avLst/>
          </a:prstGeom>
          <a:ln>
            <a:noFill/>
          </a:ln>
        </p:spPr>
      </p:pic>
      <p:sp>
        <p:nvSpPr>
          <p:cNvPr id="12" name="CustomShape 5" hidden="0"/>
          <p:cNvSpPr/>
          <p:nvPr isPhoto="0" userDrawn="0"/>
        </p:nvSpPr>
        <p:spPr bwMode="auto">
          <a:xfrm>
            <a:off x="360000" y="1836000"/>
            <a:ext cx="8206920" cy="3513240"/>
          </a:xfrm>
          <a:prstGeom prst="rect">
            <a:avLst/>
          </a:prstGeom>
          <a:solidFill>
            <a:srgbClr val="FFFFFF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Partes do programa são </a:t>
            </a:r>
            <a:r>
              <a:rPr lang="pt-BR" sz="28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independentes</a:t>
            </a: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pt-BR" sz="2800" b="0" strike="noStrike" spc="-1">
              <a:latin typeface="Arial"/>
            </a:endParaRPr>
          </a:p>
          <a:p>
            <a:pPr marL="794073" lvl="3" indent="-394023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Análise de uma imagem não depende das outras</a:t>
            </a:r>
            <a:endParaRPr lang="pt-BR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Partes são </a:t>
            </a:r>
            <a:r>
              <a:rPr lang="pt-BR" sz="28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síncronas</a:t>
            </a:r>
            <a:endParaRPr lang="pt-BR" sz="2800" b="0" strike="noStrike" spc="-1">
              <a:latin typeface="Arial"/>
            </a:endParaRPr>
          </a:p>
          <a:p>
            <a:pPr marL="794073" lvl="3" indent="-394023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Só consigo finalizar se todas estiverem prontas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3" name="CustomShape 6" hidden="0"/>
          <p:cNvSpPr/>
          <p:nvPr isPhoto="0" userDrawn="0"/>
        </p:nvSpPr>
        <p:spPr bwMode="auto">
          <a:xfrm>
            <a:off x="1728000" y="5832000"/>
            <a:ext cx="5830920" cy="516240"/>
          </a:xfrm>
          <a:prstGeom prst="rect">
            <a:avLst/>
          </a:prstGeom>
          <a:solidFill>
            <a:srgbClr val="FF4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Tarefas precisam de sincronização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ONLYOFFICE/6.2.0.148</Application>
  <DocSecurity>0</DocSecurity>
  <PresentationFormat/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Fabio Ayres</dc:creator>
  <cp:keywords/>
  <dc:description/>
  <dc:identifier/>
  <dc:language>pt-BR</dc:language>
  <cp:lastModifiedBy/>
  <cp:revision>1265</cp:revision>
  <dcterms:created xsi:type="dcterms:W3CDTF">2014-04-17T20:05:08Z</dcterms:created>
  <dcterms:modified xsi:type="dcterms:W3CDTF">2021-05-19T12:42:07Z</dcterms:modified>
  <cp:category/>
  <cp:contentStatus/>
  <cp:version/>
</cp:coreProperties>
</file>